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6" r:id="rId1"/>
  </p:sldMasterIdLst>
  <p:sldIdLst>
    <p:sldId id="256" r:id="rId2"/>
    <p:sldId id="257" r:id="rId3"/>
    <p:sldId id="261" r:id="rId4"/>
    <p:sldId id="264" r:id="rId5"/>
    <p:sldId id="262" r:id="rId6"/>
    <p:sldId id="265" r:id="rId7"/>
    <p:sldId id="263" r:id="rId8"/>
    <p:sldId id="258" r:id="rId9"/>
    <p:sldId id="259" r:id="rId10"/>
    <p:sldId id="260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49420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075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6146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669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31312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16779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18599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2358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14478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77933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5600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260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1477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042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443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3110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327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23196D7-11F1-4BD9-AAA0-9417CFAB03B0}" type="datetimeFigureOut">
              <a:rPr lang="es-CL" smtClean="0"/>
              <a:t>04-05-2022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D7994-06BD-4E7A-93D3-B975EAF170D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86926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17" r:id="rId1"/>
    <p:sldLayoutId id="2147484018" r:id="rId2"/>
    <p:sldLayoutId id="2147484019" r:id="rId3"/>
    <p:sldLayoutId id="2147484020" r:id="rId4"/>
    <p:sldLayoutId id="2147484021" r:id="rId5"/>
    <p:sldLayoutId id="2147484022" r:id="rId6"/>
    <p:sldLayoutId id="2147484023" r:id="rId7"/>
    <p:sldLayoutId id="2147484024" r:id="rId8"/>
    <p:sldLayoutId id="2147484025" r:id="rId9"/>
    <p:sldLayoutId id="2147484026" r:id="rId10"/>
    <p:sldLayoutId id="2147484027" r:id="rId11"/>
    <p:sldLayoutId id="2147484028" r:id="rId12"/>
    <p:sldLayoutId id="2147484029" r:id="rId13"/>
    <p:sldLayoutId id="2147484030" r:id="rId14"/>
    <p:sldLayoutId id="2147484031" r:id="rId15"/>
    <p:sldLayoutId id="2147484032" r:id="rId16"/>
    <p:sldLayoutId id="214748403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F9FBBB-050B-73C5-0471-F352D387691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b="1" dirty="0"/>
              <a:t>OBLIGACIÓN DE INFORMAR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5A22626-A7A1-8807-B5AA-016A6DE0D4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" name="Imagen 4" descr="Un dibujo con letras&#10;&#10;Descripción generada automáticamente con confianza media">
            <a:extLst>
              <a:ext uri="{FF2B5EF4-FFF2-40B4-BE49-F238E27FC236}">
                <a16:creationId xmlns:a16="http://schemas.microsoft.com/office/drawing/2014/main" id="{F26F070A-63B2-5CE1-CAF7-DF2A5AFF3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071" y="265674"/>
            <a:ext cx="19050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30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393F8E78-414A-5D4D-BC92-8AAABC126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Elementos de Protección Personal </a:t>
            </a:r>
            <a:endParaRPr lang="es-CL" b="1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83632F91-7128-1482-C4D7-1CFB4D9E0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/>
              <a:t>Los Elementos de Protección Personal (EPP) son de cuidado personal, deben ser utilizados</a:t>
            </a:r>
            <a:r>
              <a:rPr lang="es-ES" b="1" dirty="0"/>
              <a:t> obligatoriamente</a:t>
            </a:r>
            <a:r>
              <a:rPr lang="es-ES" dirty="0"/>
              <a:t> para todos los trabajos que se vayan a realizar. 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Zapatos de seguridad.</a:t>
            </a:r>
          </a:p>
          <a:p>
            <a:r>
              <a:rPr lang="es-ES" dirty="0"/>
              <a:t>Casco de seguridad.</a:t>
            </a:r>
          </a:p>
          <a:p>
            <a:r>
              <a:rPr lang="es-ES" dirty="0"/>
              <a:t>Antiparras o gafas de seguridad.</a:t>
            </a:r>
          </a:p>
          <a:p>
            <a:r>
              <a:rPr lang="es-ES" dirty="0"/>
              <a:t>Audífonos.</a:t>
            </a:r>
          </a:p>
          <a:p>
            <a:r>
              <a:rPr lang="es-ES" dirty="0"/>
              <a:t>Tapones auditivos. </a:t>
            </a:r>
          </a:p>
          <a:p>
            <a:r>
              <a:rPr lang="es-ES" dirty="0"/>
              <a:t>Mascarillas desechables KN95</a:t>
            </a:r>
          </a:p>
          <a:p>
            <a:endParaRPr lang="es-ES" dirty="0"/>
          </a:p>
          <a:p>
            <a:endParaRPr lang="es-CL" dirty="0"/>
          </a:p>
        </p:txBody>
      </p:sp>
      <p:pic>
        <p:nvPicPr>
          <p:cNvPr id="5" name="Imagen 4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15C1B198-8BC7-22F2-F67F-C851822FB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575" y="3039792"/>
            <a:ext cx="2656524" cy="26565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55510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1AAA7-A9E1-CEF8-9363-4D4ED5B70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/>
              <a:t>Recuerde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0E564EE-DDBD-CAB2-C98E-CBC1A45FD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CL" b="1" dirty="0"/>
              <a:t>NO</a:t>
            </a:r>
            <a:r>
              <a:rPr lang="es-CL" dirty="0"/>
              <a:t> está permitido el uso de: </a:t>
            </a:r>
          </a:p>
          <a:p>
            <a:r>
              <a:rPr lang="es-CL" dirty="0"/>
              <a:t>Aros.</a:t>
            </a:r>
          </a:p>
          <a:p>
            <a:r>
              <a:rPr lang="es-CL" dirty="0"/>
              <a:t>Cadenas.</a:t>
            </a:r>
          </a:p>
          <a:p>
            <a:r>
              <a:rPr lang="es-CL" dirty="0"/>
              <a:t>Pulseras.</a:t>
            </a:r>
          </a:p>
          <a:p>
            <a:r>
              <a:rPr lang="es-CL" dirty="0"/>
              <a:t>Relojes.</a:t>
            </a:r>
          </a:p>
          <a:p>
            <a:r>
              <a:rPr lang="es-CL" dirty="0"/>
              <a:t>Gorros.</a:t>
            </a:r>
          </a:p>
          <a:p>
            <a:r>
              <a:rPr lang="es-CL" dirty="0"/>
              <a:t>Piercings. </a:t>
            </a:r>
          </a:p>
          <a:p>
            <a:pPr marL="0" indent="0">
              <a:buNone/>
            </a:pPr>
            <a:r>
              <a:rPr lang="es-CL" b="1" dirty="0"/>
              <a:t>Cualquier elemento externo que entorpezca en la labor o que no sea parte de su indumentaria como trabajador. </a:t>
            </a:r>
          </a:p>
        </p:txBody>
      </p:sp>
    </p:spTree>
    <p:extLst>
      <p:ext uri="{BB962C8B-B14F-4D97-AF65-F5344CB8AC3E}">
        <p14:creationId xmlns:p14="http://schemas.microsoft.com/office/powerpoint/2010/main" val="238588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C31D18-D81E-EE08-EA34-DE02245ED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Riesgo biológico en contexto pandemia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D1E6DCA-2B12-CDD2-032A-F02844A677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El SARS-CoV-2 es una cepa proveniente de la familia de los coronavirus. Ésta cepa mutó de tal forma que pudo ser transmisible entre humanos. </a:t>
            </a:r>
          </a:p>
          <a:p>
            <a:r>
              <a:rPr lang="es-CL" dirty="0"/>
              <a:t>Actualmente existen distintas variantes del mismo virus, las más conocidas son: ómicron y delta</a:t>
            </a:r>
          </a:p>
          <a:p>
            <a:r>
              <a:rPr lang="es-CL" dirty="0"/>
              <a:t>Debemos tener en consideración que el contagio se produce entre humanos por intercambio de fluidos corporales desde una tos, hasta la saliva y estas son propagadas hacia las superficies. </a:t>
            </a:r>
          </a:p>
          <a:p>
            <a:r>
              <a:rPr lang="es-CL" dirty="0"/>
              <a:t>Es importante señalar los cuidados necesarios para la prevención del contagio. </a:t>
            </a:r>
          </a:p>
        </p:txBody>
      </p:sp>
    </p:spTree>
    <p:extLst>
      <p:ext uri="{BB962C8B-B14F-4D97-AF65-F5344CB8AC3E}">
        <p14:creationId xmlns:p14="http://schemas.microsoft.com/office/powerpoint/2010/main" val="3806707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7C875B-E4ED-50EF-C5B7-6371EFFEA4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Prevención de contagio de SARS-CoV-2 y sus variantes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FDD163-BE0A-7B81-7A09-B910D6F22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  <a:p>
            <a:r>
              <a:rPr lang="es-CL" dirty="0"/>
              <a:t>Uso de mascarilla desechable. </a:t>
            </a:r>
          </a:p>
          <a:p>
            <a:r>
              <a:rPr lang="es-CL" dirty="0"/>
              <a:t>Lavado frecuente de manos. Por lo menos 20 segundos como mínimo con jabón. </a:t>
            </a:r>
          </a:p>
          <a:p>
            <a:r>
              <a:rPr lang="es-CL" dirty="0"/>
              <a:t>Utilizar alcohol gel cuando no haya agua cerca. </a:t>
            </a:r>
          </a:p>
          <a:p>
            <a:r>
              <a:rPr lang="es-CL" dirty="0"/>
              <a:t>Distancia física entre personas de mínimo 1,5 metros.</a:t>
            </a:r>
          </a:p>
          <a:p>
            <a:r>
              <a:rPr lang="es-CL" dirty="0"/>
              <a:t>Prioriza lugares abiertos. </a:t>
            </a:r>
          </a:p>
          <a:p>
            <a:r>
              <a:rPr lang="es-CL" dirty="0"/>
              <a:t>Si no te encuentras bien de salud, quédate en casa. </a:t>
            </a:r>
          </a:p>
        </p:txBody>
      </p:sp>
    </p:spTree>
    <p:extLst>
      <p:ext uri="{BB962C8B-B14F-4D97-AF65-F5344CB8AC3E}">
        <p14:creationId xmlns:p14="http://schemas.microsoft.com/office/powerpoint/2010/main" val="2090881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0419F7-1D48-20B9-C582-6A3B5ADC6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sz="4400" b="1" dirty="0"/>
              <a:t>La prevención la hacemos todos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B9C85B-BE8D-077E-EC47-500B27555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Cuídate, no te expongas a posibles accidentes.</a:t>
            </a:r>
          </a:p>
          <a:p>
            <a:r>
              <a:rPr lang="es-CL" dirty="0"/>
              <a:t>Utiliza tus Elementos de Protección Personal. </a:t>
            </a:r>
          </a:p>
          <a:p>
            <a:r>
              <a:rPr lang="es-CL" dirty="0"/>
              <a:t>Siga las indicaciones del personal de seguridad en caso de emergencias. </a:t>
            </a:r>
          </a:p>
          <a:p>
            <a:r>
              <a:rPr lang="es-CL" dirty="0"/>
              <a:t>No ignore las advertencias, son cruciales para no tener accidentes.</a:t>
            </a:r>
          </a:p>
          <a:p>
            <a:r>
              <a:rPr lang="es-CL" dirty="0"/>
              <a:t>Llegar a nuestro hogar es primordial, amemos nuestra vida.  </a:t>
            </a:r>
          </a:p>
        </p:txBody>
      </p:sp>
    </p:spTree>
    <p:extLst>
      <p:ext uri="{BB962C8B-B14F-4D97-AF65-F5344CB8AC3E}">
        <p14:creationId xmlns:p14="http://schemas.microsoft.com/office/powerpoint/2010/main" val="1192412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Marcador de contenido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D45C57AA-9171-7E37-76FC-B2B96FDB9E2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207" y="1633428"/>
            <a:ext cx="3591144" cy="3591144"/>
          </a:xfrm>
        </p:spPr>
      </p:pic>
    </p:spTree>
    <p:extLst>
      <p:ext uri="{BB962C8B-B14F-4D97-AF65-F5344CB8AC3E}">
        <p14:creationId xmlns:p14="http://schemas.microsoft.com/office/powerpoint/2010/main" val="965015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4AD8C1C-E0E4-CE20-B4C7-68DC0DCC8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0159"/>
            <a:ext cx="10515600" cy="4896803"/>
          </a:xfrm>
        </p:spPr>
        <p:txBody>
          <a:bodyPr/>
          <a:lstStyle/>
          <a:p>
            <a:pPr marL="0" indent="0">
              <a:buNone/>
            </a:pPr>
            <a:r>
              <a:rPr lang="es-CL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El Decreto Supremo N°40, “Reglamento sobre Prevención de Riesgos Profesionales” </a:t>
            </a:r>
          </a:p>
          <a:p>
            <a:pPr marL="0" indent="0">
              <a:buNone/>
            </a:pPr>
            <a:r>
              <a:rPr lang="es-CL" b="1" dirty="0">
                <a:ea typeface="Calibri" panose="020F0502020204030204" pitchFamily="34" charset="0"/>
                <a:cs typeface="Times New Roman" panose="02020603050405020304" pitchFamily="18" charset="0"/>
              </a:rPr>
              <a:t>El Artículo N°21, dispone que</a:t>
            </a:r>
          </a:p>
          <a:p>
            <a:pPr marL="0" indent="0" algn="just">
              <a:buNone/>
            </a:pPr>
            <a:r>
              <a:rPr lang="es-CL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“El empleador tiene la obligación de informar oportunamente a todos los trabajadores de los riesgos que tengan las labores que desarrollen. De esta forma los trabajadores deberán adoptar las medidas de prevención entregados para evitar accidentes”.</a:t>
            </a:r>
            <a:endParaRPr lang="es-CL" sz="3200" dirty="0"/>
          </a:p>
          <a:p>
            <a:endParaRPr lang="es-CL" dirty="0"/>
          </a:p>
        </p:txBody>
      </p:sp>
      <p:pic>
        <p:nvPicPr>
          <p:cNvPr id="5" name="Imagen 4" descr="Dibujo animado de un personaje de caricatura&#10;&#10;Descripción generada automáticamente con confianza media">
            <a:extLst>
              <a:ext uri="{FF2B5EF4-FFF2-40B4-BE49-F238E27FC236}">
                <a16:creationId xmlns:a16="http://schemas.microsoft.com/office/drawing/2014/main" id="{349C1809-10D1-120E-08EA-DF4E989A5E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965" y="3728560"/>
            <a:ext cx="2873829" cy="287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88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A6C4AE-C2F0-5C8D-3C56-F82E79007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20" y="959155"/>
            <a:ext cx="9404723" cy="1400530"/>
          </a:xfrm>
        </p:spPr>
        <p:txBody>
          <a:bodyPr/>
          <a:lstStyle/>
          <a:p>
            <a:r>
              <a:rPr lang="es-CL" b="1" dirty="0"/>
              <a:t>¿Qué es un accidente laboral?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BA1315B-02F3-C68F-65EB-DC3488331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sz="2800" dirty="0"/>
              <a:t>La definición de un accidente laboral en la Ley N°16.744 es, </a:t>
            </a:r>
          </a:p>
          <a:p>
            <a:r>
              <a:rPr lang="es-ES" sz="2800" dirty="0"/>
              <a:t>Toda lesión que sufra un trabajador a causa o con ocasión del trabajo y que le produzca incapacidad o muerte. </a:t>
            </a:r>
            <a:endParaRPr lang="es-ES" dirty="0"/>
          </a:p>
          <a:p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174148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9C4044-2B80-4822-9BD8-10791F8CB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¿Qué hacer en caso de un accidente?</a:t>
            </a:r>
            <a:endParaRPr lang="es-CL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410CFB-9FEF-496D-1A05-29646CFDE9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lvl="0" indent="-5143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800" dirty="0"/>
              <a:t>El trabajador debe informar inmediatamente a su jefatura o supervisor. </a:t>
            </a:r>
            <a:endParaRPr lang="es-ES" dirty="0"/>
          </a:p>
          <a:p>
            <a:pPr marL="514350" lvl="0" indent="-514350" algn="just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800" dirty="0"/>
              <a:t>El empleador debe prestar primeros auxilios y derivar oportunamente al afectado a un servicio de urgencias de su organismo administrador.</a:t>
            </a:r>
          </a:p>
          <a:p>
            <a:pPr marL="514350" indent="-514350" algn="just">
              <a:spcBef>
                <a:spcPts val="1200"/>
              </a:spcBef>
              <a:buSzPct val="100000"/>
              <a:buFont typeface="Corbel"/>
              <a:buAutoNum type="arabicPeriod"/>
            </a:pPr>
            <a:r>
              <a:rPr lang="es-ES" sz="2800" dirty="0"/>
              <a:t>Si el accidente es grave, riesgo vital y/o secuela funcional grave, puede ser trasladado a un centro de atención que NO sea de su organismo administrador.  </a:t>
            </a:r>
            <a:endParaRPr lang="es-ES" dirty="0"/>
          </a:p>
          <a:p>
            <a:pPr marL="514350" lvl="0" indent="-514350" algn="just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71460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6D2DC-7FC7-44BD-D3F9-78BC7D38A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5" y="720005"/>
            <a:ext cx="9404723" cy="1400530"/>
          </a:xfrm>
        </p:spPr>
        <p:txBody>
          <a:bodyPr>
            <a:normAutofit/>
          </a:bodyPr>
          <a:lstStyle/>
          <a:p>
            <a:r>
              <a:rPr lang="es-CL" b="1" dirty="0"/>
              <a:t>¿Qué es un accidente de trayecto?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09C94B-03F9-1EAD-6350-6F0B47DC2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419643"/>
            <a:ext cx="8946541" cy="3828756"/>
          </a:xfrm>
        </p:spPr>
        <p:txBody>
          <a:bodyPr>
            <a:normAutofit/>
          </a:bodyPr>
          <a:lstStyle/>
          <a:p>
            <a:pPr algn="just"/>
            <a:r>
              <a:rPr lang="es-CL" sz="2400" dirty="0"/>
              <a:t>Son aquellos ocurridos en el recorrido </a:t>
            </a:r>
            <a:r>
              <a:rPr lang="es-CL" sz="2400" b="1" dirty="0"/>
              <a:t>DIRECTO </a:t>
            </a:r>
            <a:r>
              <a:rPr lang="es-CL" sz="2400" dirty="0"/>
              <a:t>de ida o regreso entre la habitación y el lugar de trabajo cualquiera que sea el medio de transporte.</a:t>
            </a:r>
          </a:p>
          <a:p>
            <a:pPr marL="0" indent="0" algn="just">
              <a:buNone/>
            </a:pPr>
            <a:endParaRPr lang="es-CL" sz="2400" dirty="0"/>
          </a:p>
          <a:p>
            <a:pPr algn="just"/>
            <a:r>
              <a:rPr lang="es-ES" sz="2400" dirty="0"/>
              <a:t>También es considerado accidente de trayecto los que ocurren en el recorrido directo entre dos lugares de trabajo que correspondan a distintos empleadores.</a:t>
            </a:r>
          </a:p>
        </p:txBody>
      </p:sp>
    </p:spTree>
    <p:extLst>
      <p:ext uri="{BB962C8B-B14F-4D97-AF65-F5344CB8AC3E}">
        <p14:creationId xmlns:p14="http://schemas.microsoft.com/office/powerpoint/2010/main" val="3976843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3DC19C-E22E-F0CD-AAC0-19B45E271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¿Qué hacer en caso de accidente de trayecto?</a:t>
            </a:r>
            <a:endParaRPr lang="es-CL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749764B-5AD9-93D5-BB60-01C53AAB61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236763"/>
            <a:ext cx="8946541" cy="4011636"/>
          </a:xfrm>
        </p:spPr>
        <p:txBody>
          <a:bodyPr/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000" dirty="0"/>
              <a:t>El trabajador debe informar inmediatamente a su jefatura o supervisor, debe ser dentro de las próximas 24 horas. </a:t>
            </a:r>
            <a:endParaRPr lang="es-ES" dirty="0"/>
          </a:p>
          <a:p>
            <a:pPr marL="514350" lvl="0" indent="-5143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000" dirty="0"/>
              <a:t>En caso de poder ponerse de pie solo, dirigirse a la sucursal más cercana de su organismo administrador por sus propios medios.</a:t>
            </a:r>
            <a:endParaRPr lang="es-ES" dirty="0"/>
          </a:p>
          <a:p>
            <a:pPr marL="514350" lvl="0" indent="-5143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000" dirty="0"/>
              <a:t>En caso de no poder movilizarse llamar al 131 SAMU y pida una </a:t>
            </a:r>
            <a:r>
              <a:rPr lang="es-ES" sz="2000" b="1" dirty="0"/>
              <a:t>ambulancia </a:t>
            </a:r>
            <a:r>
              <a:rPr lang="es-ES" sz="2000" dirty="0"/>
              <a:t>en cualquier punto del país. </a:t>
            </a:r>
            <a:endParaRPr lang="es-ES" dirty="0"/>
          </a:p>
          <a:p>
            <a:pPr marL="514350" lvl="0" indent="-51435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Corbel"/>
              <a:buAutoNum type="arabicPeriod"/>
            </a:pPr>
            <a:r>
              <a:rPr lang="es-ES" sz="2000" dirty="0"/>
              <a:t>Al ingresar al recinto debes tener: </a:t>
            </a:r>
            <a:endParaRPr lang="es-ES" dirty="0"/>
          </a:p>
          <a:p>
            <a:pPr marL="633413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lang="es-ES" sz="2000" dirty="0"/>
              <a:t>Cédula de identidad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93325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7119F8-48C9-325E-A9B2-580C7F1D6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b="1" dirty="0"/>
              <a:t>¿Qué es una Enfermedad Profesional?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6B64957-9459-0F42-97A4-5A515DC0EB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000" dirty="0"/>
              <a:t>La ley 16.744 describe como </a:t>
            </a:r>
            <a:r>
              <a:rPr lang="es-ES" sz="2000" b="1" dirty="0"/>
              <a:t>Enfermedad Profesional</a:t>
            </a:r>
            <a:r>
              <a:rPr lang="es-ES" sz="2000" dirty="0"/>
              <a:t> la causada de una manera directa por el ejercicio de la profesión o del trabajo que realiza una persona, que le produzca incapacidad o muerte.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" name="Imagen 4" descr="Una caricatura de una persona&#10;&#10;Descripción generada automáticamente con confianza baja">
            <a:extLst>
              <a:ext uri="{FF2B5EF4-FFF2-40B4-BE49-F238E27FC236}">
                <a16:creationId xmlns:a16="http://schemas.microsoft.com/office/drawing/2014/main" id="{FC54979B-614F-B74F-526A-C8D1D1380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818" y="3263705"/>
            <a:ext cx="3184364" cy="318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523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8AC4CA-89A6-EC7F-F12D-FBA6F0312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latin typeface="Century Gothic" panose="020B0502020202020204" pitchFamily="34" charset="0"/>
              </a:rPr>
              <a:t>Riesgos asociados a la labor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28ED74-8AE8-7E7F-D7AE-990BA9176D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75543"/>
            <a:ext cx="5157787" cy="4114120"/>
          </a:xfrm>
        </p:spPr>
        <p:txBody>
          <a:bodyPr>
            <a:normAutofit fontScale="92500" lnSpcReduction="20000"/>
          </a:bodyPr>
          <a:lstStyle/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Golpeado con/contra objetos.</a:t>
            </a: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Contacto con energía eléctrica. </a:t>
            </a:r>
            <a:endParaRPr lang="es-CL" sz="2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Atrapamiento por maquinaria en movimiento.</a:t>
            </a:r>
            <a:endParaRPr lang="es-CL" sz="24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Caída al mismo nivel.</a:t>
            </a:r>
            <a:endParaRPr lang="es-CL" sz="2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Caídas a distinto nivel.</a:t>
            </a:r>
            <a:endParaRPr lang="es-CL" sz="2400" dirty="0">
              <a:effectLst/>
              <a:latin typeface="Century Gothic" panose="020B0502020202020204" pitchFamily="34" charset="0"/>
              <a:ea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Contacto con Objetos cortantes.</a:t>
            </a:r>
            <a:endParaRPr lang="es-CL" sz="24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Contacto con objetos punzantes.</a:t>
            </a:r>
            <a:endParaRPr lang="es-CL" sz="2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Sobreesfuerzos.</a:t>
            </a:r>
            <a:endParaRPr lang="es-CL" sz="2400" b="1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Causado por terceras personas.</a:t>
            </a:r>
            <a:endParaRPr lang="es-CL" sz="2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380B9B2-BE1B-75F7-3D6F-4850E83481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75543"/>
            <a:ext cx="5183188" cy="4114120"/>
          </a:xfrm>
        </p:spPr>
        <p:txBody>
          <a:bodyPr>
            <a:normAutofit fontScale="92500" lnSpcReduction="20000"/>
          </a:bodyPr>
          <a:lstStyle/>
          <a:p>
            <a:r>
              <a:rPr lang="es-CL" sz="240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Terremotos/sismos.</a:t>
            </a:r>
          </a:p>
          <a:p>
            <a:r>
              <a:rPr lang="es-CL" sz="240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Tsunamis.</a:t>
            </a:r>
            <a:endParaRPr lang="es-CL" sz="2400" b="1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CL" sz="2400" b="1" dirty="0">
                <a:latin typeface="Century Gothic" panose="020B0502020202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Incendio.</a:t>
            </a:r>
            <a:endParaRPr lang="es-CL" sz="2400" b="1" dirty="0">
              <a:latin typeface="Century Gothic" panose="020B0502020202020204" pitchFamily="34" charset="0"/>
            </a:endParaRPr>
          </a:p>
          <a:p>
            <a:r>
              <a:rPr lang="es-CL" sz="2400" b="1" dirty="0">
                <a:latin typeface="Century Gothic" panose="020B0502020202020204" pitchFamily="34" charset="0"/>
              </a:rPr>
              <a:t>Explosión.</a:t>
            </a:r>
          </a:p>
          <a:p>
            <a:r>
              <a:rPr lang="es-CL" sz="2400" b="1" dirty="0">
                <a:latin typeface="Century Gothic" panose="020B0502020202020204" pitchFamily="34" charset="0"/>
              </a:rPr>
              <a:t>Proyección de partículas.</a:t>
            </a:r>
          </a:p>
          <a:p>
            <a:r>
              <a:rPr lang="es-CL" sz="2400" b="1" dirty="0">
                <a:latin typeface="Century Gothic" panose="020B0502020202020204" pitchFamily="34" charset="0"/>
              </a:rPr>
              <a:t>Contacto con sustancias contaminadas.</a:t>
            </a:r>
          </a:p>
          <a:p>
            <a:r>
              <a:rPr lang="es-CL" sz="2400" b="1" dirty="0">
                <a:latin typeface="Century Gothic" panose="020B0502020202020204" pitchFamily="34" charset="0"/>
              </a:rPr>
              <a:t>Tensión mental y psicológica.</a:t>
            </a:r>
          </a:p>
          <a:p>
            <a:r>
              <a:rPr lang="es-CL" sz="2400" b="1" dirty="0">
                <a:latin typeface="Century Gothic" panose="020B0502020202020204" pitchFamily="34" charset="0"/>
              </a:rPr>
              <a:t>SARS CoV-2 y variantes.  </a:t>
            </a:r>
          </a:p>
        </p:txBody>
      </p:sp>
    </p:spTree>
    <p:extLst>
      <p:ext uri="{BB962C8B-B14F-4D97-AF65-F5344CB8AC3E}">
        <p14:creationId xmlns:p14="http://schemas.microsoft.com/office/powerpoint/2010/main" val="999236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58D368-6C04-F0F6-AFEA-3C6EAAED4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308219"/>
            <a:ext cx="9404723" cy="1249473"/>
          </a:xfrm>
        </p:spPr>
        <p:txBody>
          <a:bodyPr>
            <a:normAutofit fontScale="90000"/>
          </a:bodyPr>
          <a:lstStyle/>
          <a:p>
            <a:r>
              <a:rPr lang="es-CL" sz="4800" dirty="0"/>
              <a:t>Consecuencias de los accidentes</a:t>
            </a:r>
            <a:br>
              <a:rPr lang="es-CL" sz="4800" dirty="0"/>
            </a:br>
            <a:r>
              <a:rPr lang="es-CL" sz="4800" dirty="0"/>
              <a:t> </a:t>
            </a:r>
            <a:r>
              <a:rPr lang="es-CL" sz="2000" dirty="0"/>
              <a:t>Los accidentes son diferentes pero cada uno tiene una lesión en común tales como: </a:t>
            </a:r>
            <a:br>
              <a:rPr lang="es-CL" sz="4800" dirty="0"/>
            </a:br>
            <a:endParaRPr lang="es-CL" sz="4800" dirty="0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675C0E7-7CBB-7D8C-6821-D841AAE666A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166424"/>
            <a:ext cx="10515600" cy="432645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7000"/>
              </a:lnSpc>
              <a:buFont typeface="Calibri" panose="020F0502020204030204" pitchFamily="34" charset="0"/>
              <a:buChar char="-"/>
            </a:pPr>
            <a:r>
              <a:rPr lang="es-CL" sz="2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Contusiones                               -   Esguinces </a:t>
            </a:r>
            <a:endParaRPr lang="es-CL" sz="21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Fracturas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Electrocución </a:t>
            </a:r>
            <a:endParaRPr lang="es-CL" sz="21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Quemaduras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Muertes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Herid</a:t>
            </a:r>
            <a:r>
              <a:rPr lang="es-CL" sz="21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latin typeface="+mn-lt"/>
              </a:rPr>
              <a:t>Politraumatismos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latin typeface="+mn-lt"/>
              </a:rPr>
              <a:t>Estrés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r>
              <a:rPr lang="es-CL" sz="2100" dirty="0">
                <a:latin typeface="+mn-lt"/>
              </a:rPr>
              <a:t>Enfermedades biológicas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alibri" panose="020F0502020204030204" pitchFamily="34" charset="0"/>
              <a:buChar char="-"/>
            </a:pPr>
            <a:endParaRPr lang="es-C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L" dirty="0"/>
          </a:p>
        </p:txBody>
      </p:sp>
      <p:pic>
        <p:nvPicPr>
          <p:cNvPr id="12" name="Imagen 11" descr="Un dibujo de un personaje animado&#10;&#10;Descripción generada automáticamente con confianza baja">
            <a:extLst>
              <a:ext uri="{FF2B5EF4-FFF2-40B4-BE49-F238E27FC236}">
                <a16:creationId xmlns:a16="http://schemas.microsoft.com/office/drawing/2014/main" id="{4DC987A7-078E-C599-AEE7-C087AE913C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201" y="2718935"/>
            <a:ext cx="3591973" cy="2368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81990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480</TotalTime>
  <Words>775</Words>
  <Application>Microsoft Office PowerPoint</Application>
  <PresentationFormat>Panorámica</PresentationFormat>
  <Paragraphs>88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Corbel</vt:lpstr>
      <vt:lpstr>Wingdings 3</vt:lpstr>
      <vt:lpstr>Ion</vt:lpstr>
      <vt:lpstr>OBLIGACIÓN DE INFORMAR</vt:lpstr>
      <vt:lpstr>Presentación de PowerPoint</vt:lpstr>
      <vt:lpstr>¿Qué es un accidente laboral?</vt:lpstr>
      <vt:lpstr>¿Qué hacer en caso de un accidente?</vt:lpstr>
      <vt:lpstr>¿Qué es un accidente de trayecto?</vt:lpstr>
      <vt:lpstr>¿Qué hacer en caso de accidente de trayecto?</vt:lpstr>
      <vt:lpstr>¿Qué es una Enfermedad Profesional?</vt:lpstr>
      <vt:lpstr>Riesgos asociados a la labor </vt:lpstr>
      <vt:lpstr>Consecuencias de los accidentes  Los accidentes son diferentes pero cada uno tiene una lesión en común tales como:  </vt:lpstr>
      <vt:lpstr>Elementos de Protección Personal </vt:lpstr>
      <vt:lpstr>Recuerde</vt:lpstr>
      <vt:lpstr>Riesgo biológico en contexto pandemia</vt:lpstr>
      <vt:lpstr>Prevención de contagio de SARS-CoV-2 y sus variantes</vt:lpstr>
      <vt:lpstr>La prevención la hacemos todos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OBLIGACIÓN DE INFORMAR</dc:title>
  <dc:creator>Michelle Badillo</dc:creator>
  <cp:lastModifiedBy>Michelle Badillo</cp:lastModifiedBy>
  <cp:revision>4</cp:revision>
  <dcterms:created xsi:type="dcterms:W3CDTF">2022-05-03T21:25:26Z</dcterms:created>
  <dcterms:modified xsi:type="dcterms:W3CDTF">2022-05-04T20:46:11Z</dcterms:modified>
</cp:coreProperties>
</file>